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70" r:id="rId5"/>
    <p:sldId id="263" r:id="rId6"/>
    <p:sldId id="271" r:id="rId7"/>
    <p:sldId id="264" r:id="rId8"/>
    <p:sldId id="268" r:id="rId9"/>
    <p:sldId id="269" r:id="rId10"/>
    <p:sldId id="275" r:id="rId11"/>
    <p:sldId id="276" r:id="rId12"/>
    <p:sldId id="265" r:id="rId13"/>
    <p:sldId id="273" r:id="rId14"/>
    <p:sldId id="274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90" d="100"/>
          <a:sy n="90" d="100"/>
        </p:scale>
        <p:origin x="-139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C80DB-EE7E-4E89-9EC9-DAF669B148F7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3F9CE-7E7B-45F4-AD6A-F2A2E941E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6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9BB3B-505B-4464-9843-85BCE9A086D4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E8E28-D9BE-46A5-8538-A0BFD00D6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23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E8E28-D9BE-46A5-8538-A0BFD00D6AF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9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Functionalilteit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makkelijker</a:t>
            </a:r>
            <a:r>
              <a:rPr lang="en-US" dirty="0" smtClean="0"/>
              <a:t> op </a:t>
            </a:r>
            <a:r>
              <a:rPr lang="en-US" dirty="0" err="1" smtClean="0"/>
              <a:t>verschillende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plekken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herhaald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(Checker Pattern)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E8E28-D9BE-46A5-8538-A0BFD00D6A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39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Functionalilteit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makkelijker</a:t>
            </a:r>
            <a:r>
              <a:rPr lang="en-US" dirty="0" smtClean="0"/>
              <a:t> op </a:t>
            </a:r>
            <a:r>
              <a:rPr lang="en-US" dirty="0" err="1" smtClean="0"/>
              <a:t>verschillende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plekken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herhaald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(Checker Pattern)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E8E28-D9BE-46A5-8538-A0BFD00D6A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39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Functionalilteit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makkelijker</a:t>
            </a:r>
            <a:r>
              <a:rPr lang="en-US" dirty="0" smtClean="0"/>
              <a:t> op </a:t>
            </a:r>
            <a:r>
              <a:rPr lang="en-US" dirty="0" err="1" smtClean="0"/>
              <a:t>verschillende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plekken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herhaald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(Checker Pattern)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E8E28-D9BE-46A5-8538-A0BFD00D6A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39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DB3CB9-1521-43CD-A91D-DE0E27C313C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E410BFC-752E-4DBD-9B1C-C7352D063B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3CB9-1521-43CD-A91D-DE0E27C313C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0BFC-752E-4DBD-9B1C-C7352D06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3CB9-1521-43CD-A91D-DE0E27C313C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0BFC-752E-4DBD-9B1C-C7352D06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DB3CB9-1521-43CD-A91D-DE0E27C313C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410BFC-752E-4DBD-9B1C-C7352D063B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DB3CB9-1521-43CD-A91D-DE0E27C313C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E410BFC-752E-4DBD-9B1C-C7352D063B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3CB9-1521-43CD-A91D-DE0E27C313C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0BFC-752E-4DBD-9B1C-C7352D063B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3CB9-1521-43CD-A91D-DE0E27C313C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0BFC-752E-4DBD-9B1C-C7352D063B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DB3CB9-1521-43CD-A91D-DE0E27C313C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410BFC-752E-4DBD-9B1C-C7352D063B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3CB9-1521-43CD-A91D-DE0E27C313C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0BFC-752E-4DBD-9B1C-C7352D063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DB3CB9-1521-43CD-A91D-DE0E27C313C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410BFC-752E-4DBD-9B1C-C7352D063BF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DB3CB9-1521-43CD-A91D-DE0E27C313C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410BFC-752E-4DBD-9B1C-C7352D063BF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DB3CB9-1521-43CD-A91D-DE0E27C313CD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410BFC-752E-4DBD-9B1C-C7352D063B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2681064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Model-based Testing with SpecExplorer and TestOptimal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5301208"/>
            <a:ext cx="6172200" cy="1371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Vincent van Deemter – Software </a:t>
            </a:r>
            <a:r>
              <a:rPr lang="en-US" dirty="0" smtClean="0"/>
              <a:t>Engineer</a:t>
            </a:r>
          </a:p>
          <a:p>
            <a:r>
              <a:rPr lang="en-US" dirty="0" smtClean="0"/>
              <a:t>ATOS</a:t>
            </a:r>
            <a:r>
              <a:rPr lang="en-US" smtClean="0"/>
              <a:t>, Netherlands</a:t>
            </a:r>
            <a:endParaRPr lang="en-US" dirty="0" smtClean="0"/>
          </a:p>
          <a:p>
            <a:r>
              <a:rPr lang="en-US" dirty="0" smtClean="0"/>
              <a:t>17 April 2015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938"/>
            <a:ext cx="6947755" cy="378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40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Findings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SpecExplorer</a:t>
            </a:r>
          </a:p>
          <a:p>
            <a:pPr lvl="1"/>
            <a:r>
              <a:rPr lang="nl-NL" dirty="0" smtClean="0"/>
              <a:t>Development of Microsoft Powertools is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guaranteed</a:t>
            </a:r>
            <a:r>
              <a:rPr lang="nl-NL" dirty="0" smtClean="0"/>
              <a:t>, </a:t>
            </a:r>
            <a:r>
              <a:rPr lang="nl-NL" dirty="0" err="1" smtClean="0"/>
              <a:t>continuity</a:t>
            </a:r>
            <a:r>
              <a:rPr lang="nl-NL" dirty="0" smtClean="0"/>
              <a:t> risk </a:t>
            </a:r>
            <a:r>
              <a:rPr lang="nl-NL" dirty="0" err="1" smtClean="0"/>
              <a:t>remains</a:t>
            </a:r>
            <a:endParaRPr lang="nl-NL" dirty="0" smtClean="0"/>
          </a:p>
          <a:p>
            <a:pPr lvl="1"/>
            <a:r>
              <a:rPr lang="nl-NL" dirty="0" err="1" smtClean="0"/>
              <a:t>Less</a:t>
            </a:r>
            <a:r>
              <a:rPr lang="nl-NL" dirty="0" smtClean="0"/>
              <a:t> </a:t>
            </a:r>
            <a:r>
              <a:rPr lang="nl-NL" dirty="0" err="1" smtClean="0"/>
              <a:t>extensive</a:t>
            </a:r>
            <a:r>
              <a:rPr lang="nl-NL" dirty="0" smtClean="0"/>
              <a:t> test </a:t>
            </a:r>
            <a:r>
              <a:rPr lang="nl-NL" dirty="0" err="1" smtClean="0"/>
              <a:t>reports</a:t>
            </a:r>
            <a:endParaRPr lang="nl-NL" dirty="0" smtClean="0"/>
          </a:p>
          <a:p>
            <a:pPr lvl="1"/>
            <a:r>
              <a:rPr lang="nl-NL" dirty="0" smtClean="0"/>
              <a:t>More </a:t>
            </a:r>
            <a:r>
              <a:rPr lang="nl-NL" dirty="0" err="1" smtClean="0"/>
              <a:t>complicated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learn</a:t>
            </a:r>
            <a:endParaRPr lang="nl-NL" dirty="0"/>
          </a:p>
          <a:p>
            <a:endParaRPr lang="nl-N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614036"/>
              </p:ext>
            </p:extLst>
          </p:nvPr>
        </p:nvGraphicFramePr>
        <p:xfrm>
          <a:off x="467544" y="1556792"/>
          <a:ext cx="7344816" cy="1872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TestOptimal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SpecExplorer</a:t>
                      </a:r>
                      <a:endParaRPr lang="en-US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err="1" smtClean="0">
                          <a:effectLst/>
                        </a:rPr>
                        <a:t>Functional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33/43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21/43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Technical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37/57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31/57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effectLst/>
                        </a:rPr>
                        <a:t>User </a:t>
                      </a:r>
                      <a:r>
                        <a:rPr lang="nl-NL" sz="1400" dirty="0" err="1" smtClean="0">
                          <a:effectLst/>
                        </a:rPr>
                        <a:t>Friendliness</a:t>
                      </a:r>
                      <a:endParaRPr lang="en-US" sz="1400" dirty="0" smtClean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24/31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17/31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Commercial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2/28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8/28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96/159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77/159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9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Findings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Model </a:t>
            </a:r>
            <a:r>
              <a:rPr lang="nl-NL" dirty="0" err="1" smtClean="0"/>
              <a:t>converting</a:t>
            </a:r>
            <a:r>
              <a:rPr lang="nl-NL" dirty="0" smtClean="0"/>
              <a:t> tool</a:t>
            </a:r>
          </a:p>
          <a:p>
            <a:pPr lvl="1"/>
            <a:r>
              <a:rPr lang="nl-NL" dirty="0" err="1" smtClean="0"/>
              <a:t>Modelling</a:t>
            </a:r>
            <a:r>
              <a:rPr lang="nl-NL" dirty="0" smtClean="0"/>
              <a:t> of tools is </a:t>
            </a:r>
            <a:r>
              <a:rPr lang="nl-NL" dirty="0" err="1" smtClean="0"/>
              <a:t>done</a:t>
            </a:r>
            <a:r>
              <a:rPr lang="nl-NL" dirty="0" smtClean="0"/>
              <a:t> in </a:t>
            </a:r>
            <a:r>
              <a:rPr lang="nl-NL" dirty="0" err="1" smtClean="0"/>
              <a:t>very</a:t>
            </a:r>
            <a:r>
              <a:rPr lang="nl-NL" dirty="0" smtClean="0"/>
              <a:t> different </a:t>
            </a:r>
            <a:r>
              <a:rPr lang="nl-NL" dirty="0" err="1" smtClean="0"/>
              <a:t>ways</a:t>
            </a:r>
            <a:endParaRPr lang="nl-NL" dirty="0" smtClean="0"/>
          </a:p>
          <a:p>
            <a:pPr lvl="1"/>
            <a:r>
              <a:rPr lang="nl-NL" dirty="0" err="1" smtClean="0"/>
              <a:t>Developing</a:t>
            </a:r>
            <a:r>
              <a:rPr lang="nl-NL" dirty="0" smtClean="0"/>
              <a:t> a tool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convert</a:t>
            </a:r>
            <a:r>
              <a:rPr lang="nl-NL" dirty="0" smtClean="0"/>
              <a:t> </a:t>
            </a:r>
            <a:r>
              <a:rPr lang="nl-NL" dirty="0" err="1" smtClean="0"/>
              <a:t>models</a:t>
            </a:r>
            <a:r>
              <a:rPr lang="nl-NL" dirty="0" smtClean="0"/>
              <a:t> is </a:t>
            </a:r>
            <a:r>
              <a:rPr lang="nl-NL" dirty="0" err="1" smtClean="0"/>
              <a:t>possible</a:t>
            </a:r>
            <a:r>
              <a:rPr lang="nl-NL" dirty="0" smtClean="0"/>
              <a:t> but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cost</a:t>
            </a:r>
            <a:r>
              <a:rPr lang="nl-NL" dirty="0" smtClean="0"/>
              <a:t> a lot of time</a:t>
            </a:r>
            <a:endParaRPr lang="nl-NL" dirty="0"/>
          </a:p>
          <a:p>
            <a:endParaRPr lang="nl-N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852153"/>
              </p:ext>
            </p:extLst>
          </p:nvPr>
        </p:nvGraphicFramePr>
        <p:xfrm>
          <a:off x="467544" y="1556792"/>
          <a:ext cx="7344816" cy="1872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TestOptimal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SpecExplorer</a:t>
                      </a:r>
                      <a:endParaRPr lang="en-US" sz="14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 smtClean="0">
                          <a:effectLst/>
                        </a:rPr>
                        <a:t>Functional</a:t>
                      </a:r>
                      <a:endParaRPr lang="en-US" sz="1400" dirty="0" smtClean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33/43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21/43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Technical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37/57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31/57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effectLst/>
                        </a:rPr>
                        <a:t>User </a:t>
                      </a:r>
                      <a:r>
                        <a:rPr lang="nl-NL" sz="1400" dirty="0" err="1" smtClean="0">
                          <a:effectLst/>
                        </a:rPr>
                        <a:t>Friendliness</a:t>
                      </a:r>
                      <a:endParaRPr lang="en-US" sz="1400" dirty="0" smtClean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24/31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17/31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Commercial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2/28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8/28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96/159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77/159</a:t>
                      </a:r>
                      <a:endParaRPr lang="en-US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55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Demonstration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495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Conclusion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Both tools are </a:t>
            </a:r>
            <a:r>
              <a:rPr lang="nl-NL" dirty="0" err="1" smtClean="0"/>
              <a:t>powerful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capable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applying</a:t>
            </a:r>
            <a:r>
              <a:rPr lang="nl-NL" dirty="0" smtClean="0"/>
              <a:t> model-based testing</a:t>
            </a:r>
          </a:p>
          <a:p>
            <a:r>
              <a:rPr lang="nl-NL" dirty="0" smtClean="0"/>
              <a:t>TestOptimal </a:t>
            </a:r>
            <a:r>
              <a:rPr lang="en-US" dirty="0" smtClean="0"/>
              <a:t>better for:</a:t>
            </a:r>
          </a:p>
          <a:p>
            <a:pPr lvl="1"/>
            <a:r>
              <a:rPr lang="nl-NL" dirty="0" smtClean="0"/>
              <a:t>User </a:t>
            </a:r>
            <a:r>
              <a:rPr lang="nl-NL" dirty="0" err="1" smtClean="0"/>
              <a:t>friendliness</a:t>
            </a:r>
            <a:endParaRPr lang="nl-NL" dirty="0" smtClean="0"/>
          </a:p>
          <a:p>
            <a:pPr lvl="1"/>
            <a:r>
              <a:rPr lang="nl-NL" dirty="0" smtClean="0"/>
              <a:t>Test </a:t>
            </a:r>
            <a:r>
              <a:rPr lang="nl-NL" dirty="0" err="1" smtClean="0"/>
              <a:t>reports</a:t>
            </a:r>
            <a:endParaRPr lang="nl-NL" dirty="0" smtClean="0"/>
          </a:p>
          <a:p>
            <a:pPr lvl="1"/>
            <a:r>
              <a:rPr lang="nl-NL" dirty="0" smtClean="0"/>
              <a:t>Test </a:t>
            </a:r>
            <a:r>
              <a:rPr lang="nl-NL" dirty="0" err="1" smtClean="0"/>
              <a:t>execution</a:t>
            </a:r>
            <a:endParaRPr lang="nl-NL" dirty="0" smtClean="0"/>
          </a:p>
          <a:p>
            <a:r>
              <a:rPr lang="en-US" dirty="0" smtClean="0"/>
              <a:t>SpecExplorer </a:t>
            </a:r>
            <a:r>
              <a:rPr lang="nl-NL" dirty="0" err="1" smtClean="0"/>
              <a:t>better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:</a:t>
            </a:r>
          </a:p>
          <a:p>
            <a:pPr lvl="1"/>
            <a:r>
              <a:rPr lang="en-US" dirty="0" smtClean="0"/>
              <a:t>License</a:t>
            </a:r>
            <a:r>
              <a:rPr lang="nl-NL" dirty="0" smtClean="0"/>
              <a:t> </a:t>
            </a:r>
            <a:r>
              <a:rPr lang="nl-NL" dirty="0" err="1" smtClean="0"/>
              <a:t>costs</a:t>
            </a:r>
            <a:endParaRPr lang="nl-NL" dirty="0" smtClean="0"/>
          </a:p>
          <a:p>
            <a:r>
              <a:rPr lang="en-US" dirty="0" smtClean="0"/>
              <a:t>SpecExplorer does not remove continuity risks</a:t>
            </a:r>
          </a:p>
          <a:p>
            <a:r>
              <a:rPr lang="en-US" dirty="0" smtClean="0"/>
              <a:t>Model conversion tool will be very complicated and will cost a lot of time to develop.</a:t>
            </a:r>
          </a:p>
          <a:p>
            <a:r>
              <a:rPr lang="nl-NL" dirty="0" smtClean="0"/>
              <a:t>TestOptimal is the </a:t>
            </a:r>
            <a:r>
              <a:rPr lang="nl-NL" dirty="0" err="1" smtClean="0"/>
              <a:t>better</a:t>
            </a:r>
            <a:r>
              <a:rPr lang="nl-NL" dirty="0" smtClean="0"/>
              <a:t> tool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within</a:t>
            </a:r>
            <a:r>
              <a:rPr lang="nl-NL" dirty="0" smtClean="0"/>
              <a:t> Atos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597834"/>
              </p:ext>
            </p:extLst>
          </p:nvPr>
        </p:nvGraphicFramePr>
        <p:xfrm>
          <a:off x="2843807" y="404664"/>
          <a:ext cx="5936745" cy="1156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8915"/>
                <a:gridCol w="1978915"/>
                <a:gridCol w="197891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TestOptimal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SpecExplorer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Functional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33/43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21/43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Technical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37/57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31/57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dirty="0" smtClean="0">
                          <a:effectLst/>
                        </a:rPr>
                        <a:t>User </a:t>
                      </a:r>
                      <a:r>
                        <a:rPr lang="nl-NL" sz="1100" dirty="0" err="1" smtClean="0">
                          <a:effectLst/>
                        </a:rPr>
                        <a:t>Friendliness</a:t>
                      </a:r>
                      <a:endParaRPr lang="en-US" sz="1100" dirty="0" smtClean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24/31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17/31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Commercial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2/28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8/28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96/159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77/159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2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Advice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Atos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Follow-up research </a:t>
            </a:r>
            <a:r>
              <a:rPr lang="nl-NL" dirty="0" err="1" smtClean="0"/>
              <a:t>other</a:t>
            </a:r>
            <a:r>
              <a:rPr lang="nl-NL" dirty="0" smtClean="0"/>
              <a:t> commercial MBT tools</a:t>
            </a:r>
          </a:p>
          <a:p>
            <a:pPr lvl="1"/>
            <a:r>
              <a:rPr lang="nl-NL" dirty="0" smtClean="0"/>
              <a:t>DTM – XL Team</a:t>
            </a:r>
          </a:p>
          <a:p>
            <a:pPr lvl="1"/>
            <a:r>
              <a:rPr lang="nl-NL" dirty="0" err="1" smtClean="0"/>
              <a:t>MBTSuite</a:t>
            </a:r>
            <a:r>
              <a:rPr lang="nl-NL" dirty="0" smtClean="0"/>
              <a:t> – </a:t>
            </a:r>
            <a:r>
              <a:rPr lang="nl-NL" dirty="0" err="1" smtClean="0"/>
              <a:t>sepp.med</a:t>
            </a:r>
            <a:endParaRPr lang="nl-NL" dirty="0" smtClean="0"/>
          </a:p>
          <a:p>
            <a:pPr lvl="1"/>
            <a:r>
              <a:rPr lang="nl-NL" dirty="0" smtClean="0"/>
              <a:t>Both are companies </a:t>
            </a:r>
            <a:r>
              <a:rPr lang="nl-NL" dirty="0" err="1" smtClean="0"/>
              <a:t>that</a:t>
            </a:r>
            <a:r>
              <a:rPr lang="nl-NL" dirty="0" smtClean="0"/>
              <a:t> have </a:t>
            </a:r>
            <a:r>
              <a:rPr lang="nl-NL" dirty="0" err="1" smtClean="0"/>
              <a:t>between</a:t>
            </a:r>
            <a:r>
              <a:rPr lang="nl-NL" dirty="0" smtClean="0"/>
              <a:t> 51 </a:t>
            </a:r>
            <a:r>
              <a:rPr lang="nl-NL" dirty="0" err="1" smtClean="0"/>
              <a:t>to</a:t>
            </a:r>
            <a:r>
              <a:rPr lang="nl-NL" dirty="0" smtClean="0"/>
              <a:t> 200 employees </a:t>
            </a:r>
            <a:r>
              <a:rPr lang="nl-NL" dirty="0" err="1" smtClean="0"/>
              <a:t>according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LinkedIn</a:t>
            </a:r>
            <a:endParaRPr lang="nl-NL" dirty="0" smtClean="0"/>
          </a:p>
          <a:p>
            <a:pPr lvl="1"/>
            <a:r>
              <a:rPr lang="nl-NL" dirty="0" smtClean="0"/>
              <a:t>Employee </a:t>
            </a:r>
            <a:r>
              <a:rPr lang="nl-NL" dirty="0" err="1" smtClean="0"/>
              <a:t>amount</a:t>
            </a:r>
            <a:r>
              <a:rPr lang="nl-NL" dirty="0" smtClean="0"/>
              <a:t> does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guarantee</a:t>
            </a:r>
            <a:r>
              <a:rPr lang="nl-NL" dirty="0" smtClean="0"/>
              <a:t> the </a:t>
            </a:r>
            <a:r>
              <a:rPr lang="nl-NL" dirty="0" err="1" smtClean="0"/>
              <a:t>lack</a:t>
            </a:r>
            <a:r>
              <a:rPr lang="nl-NL" dirty="0" smtClean="0"/>
              <a:t> of a </a:t>
            </a:r>
            <a:r>
              <a:rPr lang="nl-NL" dirty="0" err="1" smtClean="0"/>
              <a:t>continuity</a:t>
            </a:r>
            <a:r>
              <a:rPr lang="nl-NL" dirty="0" smtClean="0"/>
              <a:t> risk</a:t>
            </a:r>
          </a:p>
          <a:p>
            <a:r>
              <a:rPr lang="nl-NL" dirty="0" smtClean="0"/>
              <a:t>Follow-up research open-source tools</a:t>
            </a:r>
          </a:p>
          <a:p>
            <a:pPr lvl="1"/>
            <a:r>
              <a:rPr lang="nl-NL" dirty="0" smtClean="0"/>
              <a:t>Market research </a:t>
            </a:r>
            <a:r>
              <a:rPr lang="nl-NL" dirty="0" err="1" smtClean="0"/>
              <a:t>required</a:t>
            </a:r>
            <a:endParaRPr lang="nl-NL" dirty="0" smtClean="0"/>
          </a:p>
          <a:p>
            <a:r>
              <a:rPr lang="nl-NL" dirty="0" err="1" smtClean="0"/>
              <a:t>Promote</a:t>
            </a:r>
            <a:r>
              <a:rPr lang="nl-NL" dirty="0" smtClean="0"/>
              <a:t> TestOptimal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smtClean="0"/>
              <a:t>clients</a:t>
            </a:r>
            <a:endParaRPr lang="nl-NL" dirty="0" smtClean="0"/>
          </a:p>
          <a:p>
            <a:r>
              <a:rPr lang="nl-NL" dirty="0" err="1" smtClean="0"/>
              <a:t>Implement</a:t>
            </a:r>
            <a:r>
              <a:rPr lang="nl-NL" dirty="0" smtClean="0"/>
              <a:t> SpecExplorer in </a:t>
            </a:r>
            <a:r>
              <a:rPr lang="nl-NL" dirty="0" err="1" smtClean="0"/>
              <a:t>DevOps</a:t>
            </a:r>
            <a:r>
              <a:rPr lang="nl-NL" dirty="0" smtClean="0"/>
              <a:t> </a:t>
            </a:r>
            <a:r>
              <a:rPr lang="en-US" dirty="0" smtClean="0"/>
              <a:t>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Questions</a:t>
            </a:r>
            <a:r>
              <a:rPr lang="nl-NL" dirty="0" smtClean="0"/>
              <a:t>?	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clker.com/cliparts/3/7/6/d/1256186461796715642question-mark-icon.svg.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931889"/>
            <a:ext cx="3829050" cy="56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0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Contents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Research</a:t>
            </a:r>
          </a:p>
          <a:p>
            <a:r>
              <a:rPr lang="nl-NL" dirty="0" err="1" smtClean="0"/>
              <a:t>Findings</a:t>
            </a:r>
            <a:endParaRPr lang="nl-NL" dirty="0" smtClean="0"/>
          </a:p>
          <a:p>
            <a:r>
              <a:rPr lang="nl-NL" dirty="0" err="1" smtClean="0"/>
              <a:t>Demonstration</a:t>
            </a:r>
            <a:endParaRPr lang="nl-NL" dirty="0" smtClean="0"/>
          </a:p>
          <a:p>
            <a:r>
              <a:rPr lang="nl-NL" dirty="0" err="1" smtClean="0"/>
              <a:t>Conclusion</a:t>
            </a:r>
            <a:endParaRPr lang="nl-NL" dirty="0" smtClean="0"/>
          </a:p>
          <a:p>
            <a:r>
              <a:rPr lang="nl-NL" dirty="0" err="1" smtClean="0"/>
              <a:t>Advice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Atos</a:t>
            </a:r>
          </a:p>
          <a:p>
            <a:r>
              <a:rPr lang="nl-NL" dirty="0" err="1" smtClean="0"/>
              <a:t>Questions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30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Research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err="1" smtClean="0"/>
              <a:t>History</a:t>
            </a:r>
            <a:endParaRPr lang="nl-NL" dirty="0" smtClean="0"/>
          </a:p>
          <a:p>
            <a:r>
              <a:rPr lang="nl-NL" dirty="0" smtClean="0"/>
              <a:t>Model-based testing</a:t>
            </a:r>
          </a:p>
          <a:p>
            <a:pPr lvl="1"/>
            <a:r>
              <a:rPr lang="nl-NL" dirty="0" smtClean="0"/>
              <a:t>New </a:t>
            </a:r>
            <a:r>
              <a:rPr lang="nl-NL" dirty="0" err="1" smtClean="0"/>
              <a:t>method</a:t>
            </a:r>
            <a:r>
              <a:rPr lang="nl-NL" dirty="0" smtClean="0"/>
              <a:t> of </a:t>
            </a:r>
            <a:r>
              <a:rPr lang="nl-NL" dirty="0" err="1" smtClean="0"/>
              <a:t>automated</a:t>
            </a:r>
            <a:r>
              <a:rPr lang="nl-NL" dirty="0" smtClean="0"/>
              <a:t> testing</a:t>
            </a:r>
          </a:p>
          <a:p>
            <a:pPr lvl="1"/>
            <a:r>
              <a:rPr lang="nl-NL" dirty="0" smtClean="0"/>
              <a:t>Tests are </a:t>
            </a:r>
            <a:r>
              <a:rPr lang="nl-NL" dirty="0" err="1" smtClean="0"/>
              <a:t>generated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a model </a:t>
            </a:r>
            <a:r>
              <a:rPr lang="nl-NL" dirty="0" err="1" smtClean="0"/>
              <a:t>containing</a:t>
            </a:r>
            <a:r>
              <a:rPr lang="nl-NL" dirty="0" smtClean="0"/>
              <a:t> the actions of the system </a:t>
            </a:r>
            <a:r>
              <a:rPr lang="nl-NL" dirty="0" err="1" smtClean="0"/>
              <a:t>under</a:t>
            </a:r>
            <a:r>
              <a:rPr lang="nl-NL" dirty="0" smtClean="0"/>
              <a:t> test</a:t>
            </a:r>
          </a:p>
          <a:p>
            <a:pPr lvl="1"/>
            <a:r>
              <a:rPr lang="nl-NL" dirty="0" smtClean="0"/>
              <a:t>Tests </a:t>
            </a:r>
            <a:r>
              <a:rPr lang="nl-NL" dirty="0" err="1" smtClean="0"/>
              <a:t>simulate</a:t>
            </a:r>
            <a:r>
              <a:rPr lang="nl-NL" dirty="0" smtClean="0"/>
              <a:t> the </a:t>
            </a:r>
            <a:r>
              <a:rPr lang="nl-NL" dirty="0" err="1" smtClean="0"/>
              <a:t>use</a:t>
            </a:r>
            <a:r>
              <a:rPr lang="nl-NL" dirty="0" smtClean="0"/>
              <a:t> of the system</a:t>
            </a:r>
          </a:p>
          <a:p>
            <a:pPr lvl="1"/>
            <a:r>
              <a:rPr lang="nl-NL" dirty="0" smtClean="0"/>
              <a:t>Most tools are </a:t>
            </a:r>
            <a:r>
              <a:rPr lang="nl-NL" dirty="0" err="1" smtClean="0"/>
              <a:t>developed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universities</a:t>
            </a:r>
            <a:endParaRPr lang="nl-NL" dirty="0" smtClean="0"/>
          </a:p>
          <a:p>
            <a:pPr lvl="1"/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97152"/>
            <a:ext cx="5112568" cy="5625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45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Research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err="1"/>
              <a:t>History</a:t>
            </a:r>
            <a:endParaRPr lang="nl-NL" dirty="0"/>
          </a:p>
          <a:p>
            <a:r>
              <a:rPr lang="nl-NL" dirty="0"/>
              <a:t>Model-based testing</a:t>
            </a:r>
          </a:p>
          <a:p>
            <a:pPr lvl="1"/>
            <a:r>
              <a:rPr lang="nl-NL" dirty="0"/>
              <a:t>New </a:t>
            </a:r>
            <a:r>
              <a:rPr lang="nl-NL" dirty="0" err="1"/>
              <a:t>method</a:t>
            </a:r>
            <a:r>
              <a:rPr lang="nl-NL" dirty="0"/>
              <a:t> of </a:t>
            </a:r>
            <a:r>
              <a:rPr lang="nl-NL" dirty="0" err="1"/>
              <a:t>automated</a:t>
            </a:r>
            <a:r>
              <a:rPr lang="nl-NL" dirty="0"/>
              <a:t> testing</a:t>
            </a:r>
          </a:p>
          <a:p>
            <a:pPr lvl="1"/>
            <a:r>
              <a:rPr lang="nl-NL" dirty="0"/>
              <a:t>Tests are </a:t>
            </a:r>
            <a:r>
              <a:rPr lang="nl-NL" dirty="0" err="1"/>
              <a:t>generated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a model </a:t>
            </a:r>
            <a:r>
              <a:rPr lang="nl-NL" dirty="0" err="1"/>
              <a:t>containing</a:t>
            </a:r>
            <a:r>
              <a:rPr lang="nl-NL" dirty="0"/>
              <a:t> the actions of the system </a:t>
            </a:r>
            <a:r>
              <a:rPr lang="nl-NL" dirty="0" err="1"/>
              <a:t>under</a:t>
            </a:r>
            <a:r>
              <a:rPr lang="nl-NL" dirty="0"/>
              <a:t> test</a:t>
            </a:r>
          </a:p>
          <a:p>
            <a:pPr lvl="1"/>
            <a:r>
              <a:rPr lang="nl-NL" dirty="0"/>
              <a:t>Tests </a:t>
            </a:r>
            <a:r>
              <a:rPr lang="nl-NL" dirty="0" err="1"/>
              <a:t>simulate</a:t>
            </a:r>
            <a:r>
              <a:rPr lang="nl-NL" dirty="0"/>
              <a:t> the </a:t>
            </a:r>
            <a:r>
              <a:rPr lang="nl-NL" dirty="0" err="1"/>
              <a:t>use</a:t>
            </a:r>
            <a:r>
              <a:rPr lang="nl-NL" dirty="0"/>
              <a:t> of the system</a:t>
            </a:r>
          </a:p>
          <a:p>
            <a:pPr lvl="1"/>
            <a:r>
              <a:rPr lang="nl-NL" dirty="0"/>
              <a:t>Most tools are </a:t>
            </a:r>
            <a:r>
              <a:rPr lang="nl-NL" dirty="0" err="1"/>
              <a:t>developed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universities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TestOptimal</a:t>
            </a:r>
          </a:p>
          <a:p>
            <a:pPr lvl="1"/>
            <a:r>
              <a:rPr lang="nl-NL" dirty="0" smtClean="0"/>
              <a:t>Commercial tool</a:t>
            </a:r>
          </a:p>
          <a:p>
            <a:pPr lvl="1"/>
            <a:r>
              <a:rPr lang="nl-NL" dirty="0" smtClean="0"/>
              <a:t>Small company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Continuity</a:t>
            </a:r>
            <a:r>
              <a:rPr lang="nl-NL" dirty="0" smtClean="0"/>
              <a:t> risk</a:t>
            </a:r>
          </a:p>
          <a:p>
            <a:pPr lvl="1"/>
            <a:r>
              <a:rPr lang="nl-NL" dirty="0" smtClean="0"/>
              <a:t>Market research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Microsoft Spec Explorer</a:t>
            </a:r>
          </a:p>
          <a:p>
            <a:pPr lvl="1"/>
            <a:r>
              <a:rPr lang="nl-NL" dirty="0" smtClean="0"/>
              <a:t>Free plug-in </a:t>
            </a:r>
            <a:r>
              <a:rPr lang="nl-NL" dirty="0" err="1" smtClean="0"/>
              <a:t>for</a:t>
            </a:r>
            <a:r>
              <a:rPr lang="nl-NL" dirty="0" smtClean="0"/>
              <a:t> Visual Studio 2010/2012</a:t>
            </a:r>
          </a:p>
          <a:p>
            <a:pPr lvl="1"/>
            <a:r>
              <a:rPr lang="nl-NL" dirty="0" err="1" smtClean="0"/>
              <a:t>Included</a:t>
            </a:r>
            <a:r>
              <a:rPr lang="nl-NL" dirty="0" smtClean="0"/>
              <a:t> in the TFS release </a:t>
            </a:r>
            <a:r>
              <a:rPr lang="nl-NL" dirty="0" err="1" smtClean="0"/>
              <a:t>calendar</a:t>
            </a:r>
            <a:endParaRPr lang="nl-NL" dirty="0" smtClean="0"/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1824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Research Question</a:t>
            </a:r>
          </a:p>
          <a:p>
            <a:pPr lvl="1"/>
            <a:r>
              <a:rPr lang="nl-NL" smtClean="0"/>
              <a:t>Does Spec Exporer</a:t>
            </a:r>
            <a:r>
              <a:rPr lang="nl-NL" dirty="0" smtClean="0"/>
              <a:t> </a:t>
            </a:r>
            <a:r>
              <a:rPr lang="nl-NL" dirty="0" err="1" smtClean="0"/>
              <a:t>contain</a:t>
            </a:r>
            <a:r>
              <a:rPr lang="nl-NL" dirty="0" smtClean="0"/>
              <a:t> the </a:t>
            </a:r>
            <a:r>
              <a:rPr lang="nl-NL" dirty="0" err="1" smtClean="0"/>
              <a:t>same</a:t>
            </a:r>
            <a:r>
              <a:rPr lang="nl-NL" dirty="0" smtClean="0"/>
              <a:t> </a:t>
            </a:r>
            <a:r>
              <a:rPr lang="nl-NL" dirty="0" err="1" smtClean="0"/>
              <a:t>possibilities</a:t>
            </a:r>
            <a:r>
              <a:rPr lang="nl-NL" dirty="0" smtClean="0"/>
              <a:t> </a:t>
            </a:r>
            <a:r>
              <a:rPr lang="nl-NL" dirty="0" err="1" smtClean="0"/>
              <a:t>regarding</a:t>
            </a:r>
            <a:r>
              <a:rPr lang="nl-NL" dirty="0" smtClean="0"/>
              <a:t> </a:t>
            </a:r>
            <a:r>
              <a:rPr lang="nl-NL" dirty="0" err="1" smtClean="0"/>
              <a:t>functionality</a:t>
            </a:r>
            <a:r>
              <a:rPr lang="nl-NL" dirty="0" smtClean="0"/>
              <a:t>, </a:t>
            </a:r>
            <a:r>
              <a:rPr lang="nl-NL" dirty="0" err="1" smtClean="0"/>
              <a:t>technical</a:t>
            </a:r>
            <a:r>
              <a:rPr lang="nl-NL" dirty="0" smtClean="0"/>
              <a:t> </a:t>
            </a:r>
            <a:r>
              <a:rPr lang="nl-NL" dirty="0" err="1" smtClean="0"/>
              <a:t>aspects</a:t>
            </a:r>
            <a:r>
              <a:rPr lang="nl-NL" dirty="0" smtClean="0"/>
              <a:t>, commercial </a:t>
            </a:r>
            <a:r>
              <a:rPr lang="nl-NL" dirty="0" err="1" smtClean="0"/>
              <a:t>aspects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user </a:t>
            </a:r>
            <a:r>
              <a:rPr lang="nl-NL" dirty="0" err="1" smtClean="0"/>
              <a:t>friendliness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does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contain</a:t>
            </a:r>
            <a:r>
              <a:rPr lang="nl-NL" dirty="0" smtClean="0"/>
              <a:t> </a:t>
            </a:r>
            <a:r>
              <a:rPr lang="nl-NL" dirty="0" err="1" smtClean="0"/>
              <a:t>additional</a:t>
            </a:r>
            <a:r>
              <a:rPr lang="nl-NL" dirty="0" smtClean="0"/>
              <a:t> features </a:t>
            </a:r>
            <a:r>
              <a:rPr lang="nl-NL" dirty="0" err="1" smtClean="0"/>
              <a:t>which</a:t>
            </a:r>
            <a:r>
              <a:rPr lang="nl-NL" dirty="0" smtClean="0"/>
              <a:t> are </a:t>
            </a:r>
            <a:r>
              <a:rPr lang="nl-NL" dirty="0" err="1" smtClean="0"/>
              <a:t>useful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Atos?</a:t>
            </a:r>
          </a:p>
          <a:p>
            <a:r>
              <a:rPr lang="nl-NL" dirty="0" smtClean="0"/>
              <a:t>Tool </a:t>
            </a:r>
            <a:r>
              <a:rPr lang="nl-NL" dirty="0" err="1" smtClean="0"/>
              <a:t>comparison</a:t>
            </a:r>
            <a:endParaRPr lang="nl-NL" dirty="0" smtClean="0"/>
          </a:p>
          <a:p>
            <a:r>
              <a:rPr lang="nl-NL" dirty="0" err="1" smtClean="0"/>
              <a:t>Aspects</a:t>
            </a:r>
            <a:endParaRPr lang="nl-NL" dirty="0" smtClean="0"/>
          </a:p>
          <a:p>
            <a:pPr lvl="1"/>
            <a:r>
              <a:rPr lang="nl-NL" dirty="0" err="1" smtClean="0"/>
              <a:t>Functional</a:t>
            </a:r>
            <a:endParaRPr lang="nl-NL" dirty="0"/>
          </a:p>
          <a:p>
            <a:pPr lvl="1"/>
            <a:r>
              <a:rPr lang="nl-NL" dirty="0" smtClean="0"/>
              <a:t>Technical</a:t>
            </a:r>
            <a:endParaRPr lang="nl-NL" dirty="0"/>
          </a:p>
          <a:p>
            <a:pPr lvl="1"/>
            <a:r>
              <a:rPr lang="nl-NL" dirty="0" smtClean="0"/>
              <a:t>Commercial</a:t>
            </a:r>
          </a:p>
          <a:p>
            <a:pPr lvl="1"/>
            <a:r>
              <a:rPr lang="nl-NL" dirty="0" smtClean="0"/>
              <a:t>User </a:t>
            </a:r>
            <a:r>
              <a:rPr lang="nl-NL" dirty="0" err="1" smtClean="0"/>
              <a:t>friendliness</a:t>
            </a:r>
            <a:endParaRPr lang="nl-NL" dirty="0"/>
          </a:p>
          <a:p>
            <a:pPr marL="365760" lvl="1" indent="0">
              <a:buNone/>
            </a:pPr>
            <a:endParaRPr lang="nl-NL" dirty="0" smtClean="0"/>
          </a:p>
          <a:p>
            <a:r>
              <a:rPr lang="nl-NL" dirty="0" err="1" smtClean="0"/>
              <a:t>Convert</a:t>
            </a:r>
            <a:r>
              <a:rPr lang="nl-NL" dirty="0" smtClean="0"/>
              <a:t> TestOptimal </a:t>
            </a:r>
            <a:r>
              <a:rPr lang="nl-NL" dirty="0" err="1" smtClean="0"/>
              <a:t>models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used</a:t>
            </a:r>
            <a:r>
              <a:rPr lang="nl-NL" dirty="0" smtClean="0"/>
              <a:t> </a:t>
            </a:r>
            <a:r>
              <a:rPr lang="nl-NL" dirty="0" err="1" smtClean="0"/>
              <a:t>within</a:t>
            </a:r>
            <a:r>
              <a:rPr lang="nl-NL" dirty="0" smtClean="0"/>
              <a:t> SpecExplorer</a:t>
            </a:r>
          </a:p>
          <a:p>
            <a:pPr lvl="1"/>
            <a:endParaRPr lang="nl-NL" dirty="0" smtClean="0"/>
          </a:p>
          <a:p>
            <a:endParaRPr lang="nl-NL" dirty="0" smtClean="0"/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48235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Findings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Tool </a:t>
            </a:r>
            <a:r>
              <a:rPr lang="nl-NL" dirty="0" err="1" smtClean="0"/>
              <a:t>comparison</a:t>
            </a:r>
            <a:r>
              <a:rPr lang="nl-NL" dirty="0" smtClean="0"/>
              <a:t> document </a:t>
            </a:r>
            <a:r>
              <a:rPr lang="nl-NL" dirty="0" err="1" smtClean="0"/>
              <a:t>by</a:t>
            </a:r>
            <a:r>
              <a:rPr lang="nl-NL" dirty="0" smtClean="0"/>
              <a:t> TestNet</a:t>
            </a:r>
          </a:p>
          <a:p>
            <a:r>
              <a:rPr lang="nl-NL" dirty="0" smtClean="0"/>
              <a:t>Model </a:t>
            </a:r>
            <a:r>
              <a:rPr lang="nl-NL" dirty="0" err="1" smtClean="0"/>
              <a:t>Adactin</a:t>
            </a:r>
            <a:r>
              <a:rPr lang="nl-NL" dirty="0" smtClean="0"/>
              <a:t> </a:t>
            </a:r>
            <a:r>
              <a:rPr lang="nl-NL" dirty="0" err="1" smtClean="0"/>
              <a:t>HotelApp</a:t>
            </a:r>
            <a:endParaRPr lang="nl-NL" dirty="0" smtClean="0"/>
          </a:p>
          <a:p>
            <a:r>
              <a:rPr lang="nl-NL" dirty="0" smtClean="0"/>
              <a:t>Contact Microsoft/TestOptimal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849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Findings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Tool </a:t>
            </a:r>
            <a:r>
              <a:rPr lang="nl-NL" dirty="0" err="1"/>
              <a:t>comparison</a:t>
            </a:r>
            <a:r>
              <a:rPr lang="nl-NL" dirty="0"/>
              <a:t> document </a:t>
            </a:r>
            <a:r>
              <a:rPr lang="nl-NL" dirty="0" smtClean="0"/>
              <a:t>score: 96/159</a:t>
            </a:r>
            <a:endParaRPr lang="nl-NL" dirty="0"/>
          </a:p>
          <a:p>
            <a:r>
              <a:rPr lang="nl-NL" dirty="0"/>
              <a:t>Model </a:t>
            </a:r>
            <a:r>
              <a:rPr lang="nl-NL" dirty="0" err="1"/>
              <a:t>Adactin</a:t>
            </a:r>
            <a:r>
              <a:rPr lang="nl-NL" dirty="0"/>
              <a:t> </a:t>
            </a:r>
            <a:r>
              <a:rPr lang="nl-NL" dirty="0" err="1"/>
              <a:t>HotelApp</a:t>
            </a:r>
            <a:endParaRPr lang="nl-NL" dirty="0"/>
          </a:p>
          <a:p>
            <a:endParaRPr lang="nl-NL" dirty="0" smtClean="0"/>
          </a:p>
          <a:p>
            <a:r>
              <a:rPr lang="nl-NL" dirty="0" err="1" smtClean="0"/>
              <a:t>Advantages</a:t>
            </a:r>
            <a:r>
              <a:rPr lang="nl-NL" dirty="0" smtClean="0"/>
              <a:t> TestOptimal</a:t>
            </a:r>
          </a:p>
          <a:p>
            <a:pPr lvl="1"/>
            <a:r>
              <a:rPr lang="nl-NL" dirty="0" smtClean="0"/>
              <a:t>GUI more user </a:t>
            </a:r>
            <a:r>
              <a:rPr lang="nl-NL" dirty="0" err="1" smtClean="0"/>
              <a:t>friendly</a:t>
            </a:r>
            <a:endParaRPr lang="nl-NL" dirty="0" smtClean="0"/>
          </a:p>
          <a:p>
            <a:pPr lvl="1"/>
            <a:r>
              <a:rPr lang="nl-NL" dirty="0" err="1" smtClean="0"/>
              <a:t>Better</a:t>
            </a:r>
            <a:r>
              <a:rPr lang="nl-NL" dirty="0" smtClean="0"/>
              <a:t> sample </a:t>
            </a:r>
            <a:r>
              <a:rPr lang="nl-NL" dirty="0" err="1" smtClean="0"/>
              <a:t>projects</a:t>
            </a:r>
            <a:endParaRPr lang="nl-NL" dirty="0" smtClean="0"/>
          </a:p>
          <a:p>
            <a:pPr lvl="1"/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bound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specific</a:t>
            </a:r>
            <a:r>
              <a:rPr lang="nl-NL" dirty="0" smtClean="0"/>
              <a:t> </a:t>
            </a:r>
            <a:r>
              <a:rPr lang="nl-NL" dirty="0" err="1" smtClean="0"/>
              <a:t>versions</a:t>
            </a:r>
            <a:r>
              <a:rPr lang="nl-NL" dirty="0" smtClean="0"/>
              <a:t> of Visual Studio</a:t>
            </a:r>
          </a:p>
          <a:p>
            <a:pPr lvl="1"/>
            <a:r>
              <a:rPr lang="nl-NL" dirty="0" err="1" smtClean="0"/>
              <a:t>Better</a:t>
            </a:r>
            <a:r>
              <a:rPr lang="nl-NL" dirty="0" smtClean="0"/>
              <a:t> test </a:t>
            </a:r>
            <a:r>
              <a:rPr lang="nl-NL" dirty="0" err="1" smtClean="0"/>
              <a:t>reports</a:t>
            </a:r>
            <a:endParaRPr lang="nl-NL" dirty="0" smtClean="0"/>
          </a:p>
          <a:p>
            <a:pPr lvl="1"/>
            <a:r>
              <a:rPr lang="nl-NL" dirty="0" err="1" smtClean="0"/>
              <a:t>Possible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continue test </a:t>
            </a:r>
            <a:r>
              <a:rPr lang="nl-NL" dirty="0" err="1" smtClean="0"/>
              <a:t>execution</a:t>
            </a:r>
            <a:r>
              <a:rPr lang="nl-NL" dirty="0" smtClean="0"/>
              <a:t> </a:t>
            </a:r>
            <a:r>
              <a:rPr lang="nl-NL" dirty="0" err="1" smtClean="0"/>
              <a:t>after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assert</a:t>
            </a:r>
            <a:r>
              <a:rPr lang="nl-NL" dirty="0" smtClean="0"/>
              <a:t> </a:t>
            </a:r>
            <a:r>
              <a:rPr lang="nl-NL" dirty="0" err="1" smtClean="0"/>
              <a:t>fails</a:t>
            </a:r>
            <a:endParaRPr lang="nl-NL" dirty="0" smtClean="0"/>
          </a:p>
          <a:p>
            <a:pPr lvl="1"/>
            <a:r>
              <a:rPr lang="nl-NL" dirty="0" smtClean="0"/>
              <a:t>More </a:t>
            </a:r>
            <a:r>
              <a:rPr lang="nl-NL" dirty="0" err="1" smtClean="0"/>
              <a:t>methods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traverse a model </a:t>
            </a:r>
            <a:r>
              <a:rPr lang="nl-NL" dirty="0" err="1" smtClean="0"/>
              <a:t>and</a:t>
            </a:r>
            <a:r>
              <a:rPr lang="nl-NL" dirty="0" smtClean="0"/>
              <a:t> test </a:t>
            </a:r>
            <a:r>
              <a:rPr lang="nl-NL" dirty="0" err="1" smtClean="0"/>
              <a:t>applications</a:t>
            </a:r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996325"/>
              </p:ext>
            </p:extLst>
          </p:nvPr>
        </p:nvGraphicFramePr>
        <p:xfrm>
          <a:off x="4355976" y="332656"/>
          <a:ext cx="4053840" cy="1156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920"/>
                <a:gridCol w="20269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TestOptimal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Functional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33/43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Technical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37/57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User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 Friendliness</a:t>
                      </a:r>
                      <a:endParaRPr lang="en-US" sz="1100" dirty="0" smtClean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24/31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Commercial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2/28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96/159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43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Findings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Tool </a:t>
            </a:r>
            <a:r>
              <a:rPr lang="nl-NL" dirty="0" err="1"/>
              <a:t>comparison</a:t>
            </a:r>
            <a:r>
              <a:rPr lang="nl-NL" dirty="0"/>
              <a:t> document </a:t>
            </a:r>
            <a:r>
              <a:rPr lang="nl-NL" dirty="0" smtClean="0"/>
              <a:t>score: 77/159</a:t>
            </a:r>
          </a:p>
          <a:p>
            <a:r>
              <a:rPr lang="nl-NL" dirty="0" smtClean="0"/>
              <a:t>Model </a:t>
            </a:r>
            <a:r>
              <a:rPr lang="nl-NL" dirty="0" err="1"/>
              <a:t>Adactin</a:t>
            </a:r>
            <a:r>
              <a:rPr lang="nl-NL" dirty="0"/>
              <a:t> </a:t>
            </a:r>
            <a:r>
              <a:rPr lang="nl-NL" dirty="0" err="1"/>
              <a:t>HotelApp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Advantages</a:t>
            </a:r>
            <a:r>
              <a:rPr lang="nl-NL" dirty="0" smtClean="0"/>
              <a:t> Spec Explorer</a:t>
            </a:r>
          </a:p>
          <a:p>
            <a:pPr lvl="1"/>
            <a:r>
              <a:rPr lang="nl-NL" dirty="0" err="1" smtClean="0"/>
              <a:t>Automatically</a:t>
            </a:r>
            <a:r>
              <a:rPr lang="nl-NL" dirty="0" smtClean="0"/>
              <a:t> </a:t>
            </a:r>
            <a:r>
              <a:rPr lang="nl-NL" dirty="0" err="1" smtClean="0"/>
              <a:t>repeating</a:t>
            </a:r>
            <a:r>
              <a:rPr lang="nl-NL" dirty="0" smtClean="0"/>
              <a:t> </a:t>
            </a:r>
            <a:r>
              <a:rPr lang="nl-NL" dirty="0" err="1" smtClean="0"/>
              <a:t>functions</a:t>
            </a:r>
            <a:endParaRPr lang="nl-NL" dirty="0" smtClean="0"/>
          </a:p>
          <a:p>
            <a:pPr lvl="1"/>
            <a:r>
              <a:rPr lang="nl-NL" dirty="0" smtClean="0"/>
              <a:t>Free plug-in </a:t>
            </a:r>
            <a:r>
              <a:rPr lang="nl-NL" dirty="0" err="1" smtClean="0"/>
              <a:t>for</a:t>
            </a:r>
            <a:r>
              <a:rPr lang="nl-NL" dirty="0" smtClean="0"/>
              <a:t> Visual Studio 2010/2012</a:t>
            </a:r>
          </a:p>
          <a:p>
            <a:pPr lvl="1"/>
            <a:r>
              <a:rPr lang="nl-NL" dirty="0" smtClean="0"/>
              <a:t>Tests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extended</a:t>
            </a:r>
            <a:r>
              <a:rPr lang="nl-NL" dirty="0" smtClean="0"/>
              <a:t> via C#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80942"/>
              </p:ext>
            </p:extLst>
          </p:nvPr>
        </p:nvGraphicFramePr>
        <p:xfrm>
          <a:off x="4355976" y="332656"/>
          <a:ext cx="4053840" cy="1156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920"/>
                <a:gridCol w="20269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Spec Explorer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Functional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21/43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Technical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31/57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dirty="0" smtClean="0">
                          <a:effectLst/>
                        </a:rPr>
                        <a:t>User </a:t>
                      </a:r>
                      <a:r>
                        <a:rPr lang="nl-NL" sz="1100" dirty="0" err="1" smtClean="0">
                          <a:effectLst/>
                        </a:rPr>
                        <a:t>Friendliness</a:t>
                      </a:r>
                      <a:endParaRPr lang="en-US" sz="1100" dirty="0" smtClean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17/31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Commercial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8/28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77/159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07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545</Words>
  <Application>Microsoft Office PowerPoint</Application>
  <PresentationFormat>On-screen Show (4:3)</PresentationFormat>
  <Paragraphs>198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 Model-based Testing with SpecExplorer and TestOptimal</vt:lpstr>
      <vt:lpstr>Contents</vt:lpstr>
      <vt:lpstr>Research</vt:lpstr>
      <vt:lpstr>Research</vt:lpstr>
      <vt:lpstr>Research</vt:lpstr>
      <vt:lpstr>Research</vt:lpstr>
      <vt:lpstr>Findings</vt:lpstr>
      <vt:lpstr>Findings</vt:lpstr>
      <vt:lpstr>Findings</vt:lpstr>
      <vt:lpstr>Findings</vt:lpstr>
      <vt:lpstr>Findings</vt:lpstr>
      <vt:lpstr>Demonstration</vt:lpstr>
      <vt:lpstr>Conclusion</vt:lpstr>
      <vt:lpstr>Advice for Atos</vt:lpstr>
      <vt:lpstr>Questions? </vt:lpstr>
    </vt:vector>
  </TitlesOfParts>
  <Company>Atos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Deemter, Vincent</dc:creator>
  <cp:lastModifiedBy>yxl01</cp:lastModifiedBy>
  <cp:revision>101</cp:revision>
  <cp:lastPrinted>2015-04-13T09:33:51Z</cp:lastPrinted>
  <dcterms:created xsi:type="dcterms:W3CDTF">2015-01-14T13:58:22Z</dcterms:created>
  <dcterms:modified xsi:type="dcterms:W3CDTF">2015-05-02T18:10:57Z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-19997004</vt:i4>
  </property>
  <property fmtid="{D5CDD505-2E9C-101B-9397-08002B2CF9AE}" pid="3" name="_NewReviewCycle">
    <vt:lpwstr/>
  </property>
  <property fmtid="{D5CDD505-2E9C-101B-9397-08002B2CF9AE}" pid="4" name="_EmailSubject">
    <vt:lpwstr>Presentation slides research</vt:lpwstr>
  </property>
  <property fmtid="{D5CDD505-2E9C-101B-9397-08002B2CF9AE}" pid="5" name="_AuthorEmail">
    <vt:lpwstr>vincent.vandeemter@atos.net</vt:lpwstr>
  </property>
  <property fmtid="{D5CDD505-2E9C-101B-9397-08002B2CF9AE}" pid="6" name="_AuthorEmailDisplayName">
    <vt:lpwstr>van Deemter, Vincent</vt:lpwstr>
  </property>
</Properties>
</file>